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12192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37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18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2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25.png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8.png"/><Relationship Id="rId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27907" b="27907"/>
          <a:stretch/>
        </p:blipFill>
        <p:spPr>
          <a:xfrm>
            <a:off x="0" y="0"/>
            <a:ext cx="12188952" cy="342814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593235"/>
            <a:ext cx="12188952" cy="5418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277"/>
              </a:lnSpc>
              <a:spcAft>
                <a:spcPts val="600"/>
              </a:spcAft>
              <a:buNone/>
            </a:pPr>
            <a:r>
              <a:rPr lang="en-US" sz="5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Silver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" y="5487409"/>
            <a:ext cx="12141339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AIIJC team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5"/>
    </mc:Choice>
    <mc:Fallback>
      <p:transition spd="slow" advTm="351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image model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20818" y="1523619"/>
            <a:ext cx="9551187" cy="48565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320818" y="1523619"/>
            <a:ext cx="9551187" cy="485653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320880" y="3142464"/>
            <a:ext cx="4723345" cy="161884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Validation accuracy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044225" y="3142464"/>
            <a:ext cx="4823846" cy="161884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0.452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320880" y="1523619"/>
            <a:ext cx="4723345" cy="161884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Train accuracy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044225" y="1523619"/>
            <a:ext cx="4823846" cy="161884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0.446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320880" y="4761309"/>
            <a:ext cx="4723345" cy="161884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Test accuracy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044225" y="4761309"/>
            <a:ext cx="4823846" cy="161884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0.225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"/>
    </mc:Choice>
    <mc:Fallback>
      <p:transition spd="slow" advTm="41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model - BiLSTM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20818" y="1523619"/>
            <a:ext cx="9551187" cy="48565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320818" y="1523619"/>
            <a:ext cx="9551187" cy="485653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320880" y="2737753"/>
            <a:ext cx="4723345" cy="121413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Validation accuracy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044225" y="2737753"/>
            <a:ext cx="4823846" cy="1214134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0.91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320880" y="1523619"/>
            <a:ext cx="4723345" cy="121413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Train accuracy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044225" y="1523619"/>
            <a:ext cx="4823846" cy="1214134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0.94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320880" y="3951887"/>
            <a:ext cx="4723345" cy="1214134"/>
          </a:xfrm>
          <a:prstGeom prst="rect">
            <a:avLst/>
          </a:prstGeom>
          <a:solidFill>
            <a:srgbClr val="F0B356"/>
          </a:solidFill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Raw test accuracy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044225" y="3951887"/>
            <a:ext cx="4823846" cy="1214134"/>
          </a:xfrm>
          <a:prstGeom prst="rect">
            <a:avLst/>
          </a:prstGeom>
          <a:solidFill>
            <a:srgbClr val="F0B356"/>
          </a:solidFill>
        </p:spPr>
        <p:txBody>
          <a:bodyPr wrap="square" rtlCol="0" anchor="ctr">
            <a:normAutofit fontScale="92500" lnSpcReduction="10000"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</a:t>
            </a:r>
            <a:r>
              <a:rPr lang="ru-RU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55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320880" y="5166021"/>
            <a:ext cx="4723345" cy="121413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Test accuracy with 25% of test data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044225" y="5166021"/>
            <a:ext cx="4823846" cy="1214134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0.97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"/>
    </mc:Choice>
    <mc:Fallback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455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499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19872"/>
            <a:ext cx="11998499" cy="161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PyQT5 + QML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0" y="1656936"/>
            <a:ext cx="11093852" cy="4627992"/>
          </a:xfrm>
          <a:prstGeom prst="rect">
            <a:avLst/>
          </a:prstGeom>
          <a:noFill/>
          <a:ln w="12700">
            <a:solidFill>
              <a:srgbClr val="5A5A4C">
                <a:alpha val="10000"/>
              </a:srgbClr>
            </a:solidFill>
            <a:prstDash val="solid"/>
            <a:miter lim="800000"/>
          </a:ln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131" y="1523619"/>
            <a:ext cx="4033000" cy="326917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1962" y="2777070"/>
            <a:ext cx="4562402" cy="3698311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65758" y="1439138"/>
            <a:ext cx="4241439" cy="3438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"/>
    </mc:Choice>
    <mc:Fallback>
      <p:transition spd="slow" advTm="50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 new classes addition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19872"/>
            <a:ext cx="11998500" cy="161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progress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56097" y="3354834"/>
            <a:ext cx="714196" cy="68562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6427768" y="4527815"/>
            <a:ext cx="4570857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Clustering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118657" y="3351234"/>
            <a:ext cx="714196" cy="695151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190327" y="4527815"/>
            <a:ext cx="4570857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Dimensionality reduction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"/>
    </mc:Choice>
    <mc:Fallback>
      <p:transition spd="slow" advTm="43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846104" y="3256259"/>
            <a:ext cx="2496745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b="1" dirty="0" smtClean="0">
                <a:solidFill>
                  <a:srgbClr val="62A8B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end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"/>
    </mc:Choice>
    <mc:Fallback>
      <p:transition spd="slow" advTm="41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455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b="1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7348" r="13785" b="52826"/>
          <a:stretch/>
        </p:blipFill>
        <p:spPr>
          <a:xfrm>
            <a:off x="999875" y="2273906"/>
            <a:ext cx="2380655" cy="238065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5226" y="4816445"/>
            <a:ext cx="4189952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Miskovets Georgii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5133549"/>
            <a:ext cx="4189952" cy="4247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Participant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engineer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l="12612" t="21983" r="12612" b="21983"/>
          <a:stretch/>
        </p:blipFill>
        <p:spPr>
          <a:xfrm>
            <a:off x="4904149" y="2273906"/>
            <a:ext cx="2380655" cy="2380655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999500" y="4816445"/>
            <a:ext cx="4189952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Knyazhitskiy Roman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99500" y="5133549"/>
            <a:ext cx="4189952" cy="4247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Captain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Programmer; Data scientist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633" t="783" r="632" b="783"/>
          <a:stretch/>
        </p:blipFill>
        <p:spPr>
          <a:xfrm>
            <a:off x="8808422" y="2273906"/>
            <a:ext cx="2380655" cy="2380655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903774" y="4816445"/>
            <a:ext cx="4189952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Shiryaev Dmitriy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903774" y="5133549"/>
            <a:ext cx="4189952" cy="4247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Participant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designer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5"/>
    </mc:Choice>
    <mc:Fallback>
      <p:transition spd="slow" advTm="1094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873224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b="1" dirty="0" smtClean="0">
                <a:solidFill>
                  <a:srgbClr val="62A8B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Problems of current SOTA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447563"/>
            <a:ext cx="11998500" cy="168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62A8B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6" y="3121366"/>
            <a:ext cx="133313" cy="133316"/>
          </a:xfrm>
          <a:prstGeom prst="ellipse">
            <a:avLst/>
          </a:prstGeom>
          <a:solidFill>
            <a:srgbClr val="62A8BB"/>
          </a:solidFill>
        </p:spPr>
      </p:sp>
      <p:sp>
        <p:nvSpPr>
          <p:cNvPr id="5" name="Object 4"/>
          <p:cNvSpPr/>
          <p:nvPr/>
        </p:nvSpPr>
        <p:spPr>
          <a:xfrm>
            <a:off x="2513971" y="3066217"/>
            <a:ext cx="7818070" cy="5511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OpenPose with discussable accuracy and</a:t>
            </a:r>
            <a:br>
              <a:rPr lang="en-US" sz="2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6" y="4120050"/>
            <a:ext cx="133313" cy="133317"/>
          </a:xfrm>
          <a:prstGeom prst="ellipse">
            <a:avLst/>
          </a:prstGeom>
          <a:solidFill>
            <a:srgbClr val="62A8BB"/>
          </a:solidFill>
        </p:spPr>
      </p:sp>
      <p:sp>
        <p:nvSpPr>
          <p:cNvPr id="7" name="Object 6"/>
          <p:cNvSpPr/>
          <p:nvPr/>
        </p:nvSpPr>
        <p:spPr>
          <a:xfrm>
            <a:off x="2513971" y="4064949"/>
            <a:ext cx="7818070" cy="215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Huge and slow ensembles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6" y="4782914"/>
            <a:ext cx="133313" cy="133316"/>
          </a:xfrm>
          <a:prstGeom prst="ellipse">
            <a:avLst/>
          </a:prstGeom>
          <a:solidFill>
            <a:srgbClr val="62A8BB"/>
          </a:solidFill>
        </p:spPr>
      </p:sp>
      <p:sp>
        <p:nvSpPr>
          <p:cNvPr id="9" name="Object 8"/>
          <p:cNvSpPr/>
          <p:nvPr/>
        </p:nvSpPr>
        <p:spPr>
          <a:xfrm>
            <a:off x="2513971" y="4727723"/>
            <a:ext cx="7818070" cy="215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graph representation of palms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31"/>
    </mc:Choice>
    <mc:Fallback>
      <p:transition spd="slow" advTm="893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455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18657" y="3130164"/>
            <a:ext cx="714196" cy="58088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190327" y="4246993"/>
            <a:ext cx="4570857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YOLO hand detector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90327" y="4564096"/>
            <a:ext cx="4570857" cy="3485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 are no problems with OpenPose, and it is</a:t>
            </a:r>
            <a:b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much faster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56101" y="3112392"/>
            <a:ext cx="714196" cy="60944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427768" y="4246993"/>
            <a:ext cx="4570857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single model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427768" y="4564096"/>
            <a:ext cx="4570857" cy="1352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Huge speedup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1"/>
    </mc:Choice>
    <mc:Fallback>
      <p:transition spd="slow" advTm="550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873224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b="1" dirty="0" smtClean="0">
                <a:solidFill>
                  <a:srgbClr val="62A8B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set problems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447563"/>
            <a:ext cx="11998500" cy="168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62A8B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6" y="3255723"/>
            <a:ext cx="133313" cy="133317"/>
          </a:xfrm>
          <a:prstGeom prst="ellipse">
            <a:avLst/>
          </a:prstGeom>
          <a:solidFill>
            <a:srgbClr val="62A8BB"/>
          </a:solidFill>
        </p:spPr>
      </p:sp>
      <p:sp>
        <p:nvSpPr>
          <p:cNvPr id="5" name="Object 4"/>
          <p:cNvSpPr/>
          <p:nvPr/>
        </p:nvSpPr>
        <p:spPr>
          <a:xfrm>
            <a:off x="2513971" y="3200600"/>
            <a:ext cx="7818070" cy="215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set completely different from train/val sets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6" y="3918587"/>
            <a:ext cx="133313" cy="133316"/>
          </a:xfrm>
          <a:prstGeom prst="ellipse">
            <a:avLst/>
          </a:prstGeom>
          <a:solidFill>
            <a:srgbClr val="62A8BB"/>
          </a:solidFill>
        </p:spPr>
      </p:sp>
      <p:sp>
        <p:nvSpPr>
          <p:cNvPr id="7" name="Object 6"/>
          <p:cNvSpPr/>
          <p:nvPr/>
        </p:nvSpPr>
        <p:spPr>
          <a:xfrm>
            <a:off x="2513971" y="3863374"/>
            <a:ext cx="7818070" cy="215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Train/val sometimes has 2/3 classes per video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6" y="4581302"/>
            <a:ext cx="133313" cy="133317"/>
          </a:xfrm>
          <a:prstGeom prst="ellipse">
            <a:avLst/>
          </a:prstGeom>
          <a:solidFill>
            <a:srgbClr val="62A8BB"/>
          </a:solidFill>
        </p:spPr>
      </p:sp>
      <p:sp>
        <p:nvSpPr>
          <p:cNvPr id="9" name="Object 8"/>
          <p:cNvSpPr/>
          <p:nvPr/>
        </p:nvSpPr>
        <p:spPr>
          <a:xfrm>
            <a:off x="2513971" y="4526148"/>
            <a:ext cx="7818070" cy="215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Slow website, so huge delays when loading data set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"/>
    </mc:Choice>
    <mc:Fallback>
      <p:transition spd="slow" advTm="48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Trade offs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18657" y="2915111"/>
            <a:ext cx="714196" cy="71419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190327" y="4100725"/>
            <a:ext cx="4570857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Accuracy/Performance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90327" y="4417829"/>
            <a:ext cx="4570857" cy="7141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of ensembles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of light models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Suitable FPS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56098" y="2949034"/>
            <a:ext cx="714196" cy="64753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427768" y="4100725"/>
            <a:ext cx="4570857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consumption/Result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427768" y="4417829"/>
            <a:ext cx="4570857" cy="1352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Fix data set by hands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"/>
    </mc:Choice>
    <mc:Fallback>
      <p:transition spd="slow" advTm="42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455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18666" y="3146630"/>
            <a:ext cx="714196" cy="71419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190327" y="4332315"/>
            <a:ext cx="4570857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part of test set while training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90327" y="4649419"/>
            <a:ext cx="4570857" cy="1352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Allows to ignore inconsistency of data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56101" y="3237874"/>
            <a:ext cx="714196" cy="53326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427768" y="4332315"/>
            <a:ext cx="4570857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prepared data from Google Drive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"/>
    </mc:Choice>
    <mc:Fallback>
      <p:transition spd="slow" advTm="25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1373" y="3351962"/>
            <a:ext cx="3885228" cy="119985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85679" y="3859994"/>
            <a:ext cx="3967758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YOLOv5m to detect hands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53351" y="3351962"/>
            <a:ext cx="3885228" cy="119985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253436" y="3746008"/>
            <a:ext cx="3682079" cy="383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CNN to compress images into</a:t>
            </a:r>
            <a:b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latent space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840240" y="3356723"/>
            <a:ext cx="3875706" cy="119032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7935516" y="3859994"/>
            <a:ext cx="3682079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BiLSTM to process entire videos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"/>
    </mc:Choice>
    <mc:Fallback>
      <p:transition spd="slow" advTm="29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2341439"/>
            <a:ext cx="4191022" cy="3221848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Object 3"/>
          <p:cNvSpPr/>
          <p:nvPr/>
        </p:nvSpPr>
        <p:spPr>
          <a:xfrm>
            <a:off x="476131" y="2341439"/>
            <a:ext cx="4191022" cy="3221848"/>
          </a:xfrm>
          <a:prstGeom prst="rect">
            <a:avLst/>
          </a:prstGeom>
          <a:solidFill>
            <a:srgbClr val="FDFDFD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131" y="2341439"/>
            <a:ext cx="4191022" cy="322184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49007" y="1523619"/>
            <a:ext cx="5665958" cy="485653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49007" y="1523619"/>
            <a:ext cx="5665958" cy="4856536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5549100" y="2737753"/>
            <a:ext cx="2801535" cy="121413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mAP 0.5:0.95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350635" y="2737753"/>
            <a:ext cx="2861145" cy="1214134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0.63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5549100" y="1523619"/>
            <a:ext cx="2801535" cy="121413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mAP 0.5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350635" y="1523619"/>
            <a:ext cx="2861145" cy="1214134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0.97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549100" y="3951887"/>
            <a:ext cx="2801535" cy="121413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Precision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8350635" y="3951887"/>
            <a:ext cx="2861145" cy="1214134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0.97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5549100" y="5166021"/>
            <a:ext cx="2801535" cy="121413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Recall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8350635" y="5166021"/>
            <a:ext cx="2861145" cy="1214134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>
              <a:buNone/>
            </a:pPr>
            <a:r>
              <a:rPr lang="en-US" sz="8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0.94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"/>
    </mc:Choice>
    <mc:Fallback>
      <p:transition spd="slow" advTm="2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220</Words>
  <Application>Microsoft Office PowerPoint</Application>
  <PresentationFormat>Широкоэкранный</PresentationFormat>
  <Paragraphs>88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Montserrat</vt:lpstr>
      <vt:lpstr>Montserrat Regular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Roma</cp:lastModifiedBy>
  <cp:revision>5</cp:revision>
  <dcterms:created xsi:type="dcterms:W3CDTF">2021-09-09T07:54:05Z</dcterms:created>
  <dcterms:modified xsi:type="dcterms:W3CDTF">2021-09-09T11:33:52Z</dcterms:modified>
</cp:coreProperties>
</file>